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6"/>
  </p:notesMasterIdLst>
  <p:sldIdLst>
    <p:sldId id="276" r:id="rId3"/>
    <p:sldId id="344" r:id="rId4"/>
    <p:sldId id="329" r:id="rId5"/>
    <p:sldId id="302" r:id="rId6"/>
    <p:sldId id="332" r:id="rId7"/>
    <p:sldId id="333" r:id="rId8"/>
    <p:sldId id="335" r:id="rId9"/>
    <p:sldId id="334" r:id="rId10"/>
    <p:sldId id="336" r:id="rId11"/>
    <p:sldId id="304" r:id="rId12"/>
    <p:sldId id="307" r:id="rId13"/>
    <p:sldId id="305" r:id="rId14"/>
    <p:sldId id="306" r:id="rId15"/>
    <p:sldId id="308" r:id="rId16"/>
    <p:sldId id="309" r:id="rId17"/>
    <p:sldId id="313" r:id="rId18"/>
    <p:sldId id="325" r:id="rId19"/>
    <p:sldId id="337" r:id="rId20"/>
    <p:sldId id="350" r:id="rId21"/>
    <p:sldId id="338" r:id="rId22"/>
    <p:sldId id="339" r:id="rId23"/>
    <p:sldId id="340" r:id="rId24"/>
    <p:sldId id="341" r:id="rId25"/>
    <p:sldId id="314" r:id="rId26"/>
    <p:sldId id="342" r:id="rId27"/>
    <p:sldId id="346" r:id="rId28"/>
    <p:sldId id="347" r:id="rId29"/>
    <p:sldId id="348" r:id="rId30"/>
    <p:sldId id="351" r:id="rId31"/>
    <p:sldId id="354" r:id="rId32"/>
    <p:sldId id="355" r:id="rId33"/>
    <p:sldId id="356" r:id="rId34"/>
    <p:sldId id="353" r:id="rId35"/>
    <p:sldId id="357" r:id="rId36"/>
    <p:sldId id="324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7" autoAdjust="0"/>
    <p:restoredTop sz="84248"/>
  </p:normalViewPr>
  <p:slideViewPr>
    <p:cSldViewPr snapToGrid="0" snapToObjects="1" showGuides="1">
      <p:cViewPr>
        <p:scale>
          <a:sx n="137" d="100"/>
          <a:sy n="137" d="100"/>
        </p:scale>
        <p:origin x="-344" y="-1728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Eps is random error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5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4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asdasdfasdf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7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230</a:t>
            </a:r>
            <a:r>
              <a:rPr lang="en-US" baseline="0" dirty="0" smtClean="0"/>
              <a:t> space groups !  1-230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43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asdasdfasdf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0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asdasdfasdf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9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asdasdfasdf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56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1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does this matter? Look @ islands w/K=1 and effect of noise! 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look @ loss of flexibility w/ K=100 and loss of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scikit-learn.org/stable/tutorial/statistical_inference/supervised_learning.html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onlinelibrary.wiley.com/doi/10.1002/aic.15251/f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Science Methods for </a:t>
            </a:r>
            <a:r>
              <a:rPr lang="en-US" dirty="0" smtClean="0"/>
              <a:t>Cutting Edge </a:t>
            </a:r>
            <a:r>
              <a:rPr lang="en-US" dirty="0" smtClean="0"/>
              <a:t>Research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230" y="4648200"/>
            <a:ext cx="47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dirty="0" smtClean="0"/>
              <a:t>Learning Introduction and </a:t>
            </a:r>
            <a:r>
              <a:rPr lang="en-US" dirty="0" smtClean="0"/>
              <a:t>Classification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Measuring model accuracy (regression)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 smtClean="0"/>
              <a:t>The MSE as an estimator</a:t>
            </a:r>
          </a:p>
          <a:p>
            <a:endParaRPr lang="en-US" sz="2300" dirty="0"/>
          </a:p>
          <a:p>
            <a:r>
              <a:rPr lang="en-US" sz="2300" dirty="0" smtClean="0"/>
              <a:t>Challenges with the MSE and why we need other estimators</a:t>
            </a:r>
          </a:p>
          <a:p>
            <a:pPr lvl="1"/>
            <a:r>
              <a:rPr lang="en-US" sz="1900" dirty="0" smtClean="0"/>
              <a:t>Side conversation: Why is it squared error? </a:t>
            </a:r>
          </a:p>
          <a:p>
            <a:endParaRPr lang="en-US" sz="2300" dirty="0" smtClean="0"/>
          </a:p>
          <a:p>
            <a:r>
              <a:rPr lang="en-US" sz="2300" dirty="0" smtClean="0"/>
              <a:t>Does anyone know why we can’t use the MSE in classification problems?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78" y="1736725"/>
            <a:ext cx="2064916" cy="7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Comparing models in linear regression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The true functional form is given w/the </a:t>
            </a:r>
            <a:r>
              <a:rPr lang="en-US" sz="2000" b="0" dirty="0" smtClean="0"/>
              <a:t>black</a:t>
            </a:r>
            <a:r>
              <a:rPr lang="en-US" sz="2000" dirty="0" smtClean="0"/>
              <a:t> curve</a:t>
            </a:r>
          </a:p>
          <a:p>
            <a:r>
              <a:rPr lang="en-US" sz="2000" dirty="0" smtClean="0"/>
              <a:t>Compare errors in the </a:t>
            </a:r>
            <a:r>
              <a:rPr lang="en-US" sz="2000" b="0" dirty="0" smtClean="0"/>
              <a:t>training </a:t>
            </a:r>
            <a:r>
              <a:rPr lang="en-US" sz="2000" dirty="0" smtClean="0"/>
              <a:t>data from three test functions (</a:t>
            </a:r>
            <a:r>
              <a:rPr lang="en-US" sz="2000" b="0" dirty="0" smtClean="0"/>
              <a:t>orange, green, blue</a:t>
            </a:r>
            <a:r>
              <a:rPr lang="en-US" sz="2000" dirty="0" smtClean="0"/>
              <a:t>) [</a:t>
            </a:r>
            <a:r>
              <a:rPr lang="en-US" sz="2000" b="0" dirty="0" smtClean="0"/>
              <a:t>grey curve, right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Compare errors in the </a:t>
            </a:r>
            <a:r>
              <a:rPr lang="en-US" sz="2000" b="0" dirty="0" smtClean="0"/>
              <a:t>testing </a:t>
            </a:r>
            <a:r>
              <a:rPr lang="en-US" sz="2000" dirty="0" smtClean="0"/>
              <a:t>data from the three test functions [</a:t>
            </a:r>
            <a:r>
              <a:rPr lang="en-US" sz="2000" b="0" dirty="0" smtClean="0"/>
              <a:t>red curve, right</a:t>
            </a:r>
            <a:r>
              <a:rPr lang="en-US" sz="2000" dirty="0" smtClean="0"/>
              <a:t>]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67" y="3452327"/>
            <a:ext cx="6217333" cy="3405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567" y="631767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2.9, ISL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Bias and variance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181937"/>
          </a:xfrm>
        </p:spPr>
        <p:txBody>
          <a:bodyPr/>
          <a:lstStyle/>
          <a:p>
            <a:r>
              <a:rPr lang="en-US" sz="2300" dirty="0" smtClean="0"/>
              <a:t>Ultimately we care about the true expectation value of the error of our model (given infinite testing data) </a:t>
            </a:r>
          </a:p>
          <a:p>
            <a:endParaRPr lang="en-US" sz="2300" dirty="0" smtClean="0"/>
          </a:p>
          <a:p>
            <a:r>
              <a:rPr lang="en-US" sz="2300" dirty="0" smtClean="0"/>
              <a:t>The </a:t>
            </a:r>
            <a:r>
              <a:rPr lang="en-US" sz="2300" b="0" dirty="0" smtClean="0"/>
              <a:t>variance</a:t>
            </a:r>
            <a:r>
              <a:rPr lang="en-US" sz="2300" dirty="0" smtClean="0"/>
              <a:t> in the error shows us how much the error changes if we estimated f with a different set of </a:t>
            </a:r>
            <a:r>
              <a:rPr lang="en-US" sz="2300" b="0" dirty="0" smtClean="0"/>
              <a:t>training data </a:t>
            </a:r>
            <a:r>
              <a:rPr lang="en-US" sz="2300" dirty="0" smtClean="0"/>
              <a:t>(e.g., consider fit w/many splines)</a:t>
            </a:r>
            <a:endParaRPr lang="en-US" sz="2300" dirty="0"/>
          </a:p>
          <a:p>
            <a:r>
              <a:rPr lang="en-US" sz="2300" dirty="0" smtClean="0"/>
              <a:t>The </a:t>
            </a:r>
            <a:r>
              <a:rPr lang="en-US" sz="2300" b="0" dirty="0" smtClean="0"/>
              <a:t>bias </a:t>
            </a:r>
            <a:r>
              <a:rPr lang="en-US" sz="2300" dirty="0" smtClean="0"/>
              <a:t>in the error shows us how much error is introduced by the simplicity of our model (e.g., curvy data w/linear fit) </a:t>
            </a:r>
          </a:p>
          <a:p>
            <a:r>
              <a:rPr lang="en-US" sz="2300" dirty="0" smtClean="0"/>
              <a:t>The total MSE can never fall below the variance in our observations! (</a:t>
            </a:r>
            <a:r>
              <a:rPr lang="en-US" sz="2300" b="0" dirty="0" smtClean="0"/>
              <a:t>irreducible error</a:t>
            </a:r>
            <a:r>
              <a:rPr lang="en-US" sz="2300" dirty="0" smtClean="0"/>
              <a:t>) 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9" y="2441473"/>
            <a:ext cx="6362498" cy="5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Bias and variance: the tradeoff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4567" y="631767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Fig 2.12, ISL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28" y="1619398"/>
            <a:ext cx="6362498" cy="57967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7873" y="2481821"/>
            <a:ext cx="2302383" cy="3553107"/>
            <a:chOff x="674084" y="2438400"/>
            <a:chExt cx="2302383" cy="35531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70169"/>
            <a:stretch/>
          </p:blipFill>
          <p:spPr>
            <a:xfrm>
              <a:off x="674084" y="2438400"/>
              <a:ext cx="2293052" cy="35531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9350" b="81355"/>
            <a:stretch/>
          </p:blipFill>
          <p:spPr>
            <a:xfrm>
              <a:off x="2157842" y="2438400"/>
              <a:ext cx="818625" cy="66247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60" y="2454967"/>
            <a:ext cx="4150134" cy="2273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0256" y="6111552"/>
            <a:ext cx="50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See figs 2.9-2.11 and full version of Fig 2.12 in ISL for more examples!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30567" y="4728289"/>
            <a:ext cx="501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 practice, the bias error is difficult to estimate quantitatively, but the principle is critical to </a:t>
            </a:r>
            <a:r>
              <a:rPr lang="en-US" b="1" smtClean="0"/>
              <a:t>qualitatively understand!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Errors in classification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Even though we aren’t making a quantitative prediction, we still need to assess the model accuracy </a:t>
            </a:r>
          </a:p>
          <a:p>
            <a:r>
              <a:rPr lang="en-US" dirty="0" smtClean="0"/>
              <a:t>Consider the frequency of </a:t>
            </a:r>
            <a:r>
              <a:rPr lang="en-US" b="0" dirty="0" smtClean="0"/>
              <a:t>incorrect classification</a:t>
            </a:r>
            <a:r>
              <a:rPr lang="en-US" dirty="0" smtClean="0"/>
              <a:t>, the error rate</a:t>
            </a:r>
          </a:p>
          <a:p>
            <a:pPr lvl="1"/>
            <a:r>
              <a:rPr lang="en-US" dirty="0" smtClean="0"/>
              <a:t>The </a:t>
            </a:r>
            <a:r>
              <a:rPr lang="en-US" b="0" dirty="0" smtClean="0"/>
              <a:t>training error rate </a:t>
            </a:r>
            <a:r>
              <a:rPr lang="en-US" dirty="0" smtClean="0"/>
              <a:t>is the frequency of errors on our training data</a:t>
            </a:r>
          </a:p>
          <a:p>
            <a:pPr lvl="1"/>
            <a:r>
              <a:rPr lang="en-US" dirty="0" smtClean="0"/>
              <a:t>Generally more interested in the </a:t>
            </a:r>
            <a:r>
              <a:rPr lang="en-US" b="0" dirty="0" smtClean="0"/>
              <a:t>test error rate</a:t>
            </a:r>
            <a:r>
              <a:rPr lang="en-US" dirty="0" smtClean="0"/>
              <a:t>, errors on data that were not used to train our classifier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411"/>
          <a:stretch/>
        </p:blipFill>
        <p:spPr>
          <a:xfrm>
            <a:off x="3770051" y="5591212"/>
            <a:ext cx="5260921" cy="11057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estimator for the irreducible error in classification: Bayes classifier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/>
              <a:t>My first classifier! </a:t>
            </a:r>
          </a:p>
          <a:p>
            <a:r>
              <a:rPr lang="en-US" sz="1800" dirty="0" smtClean="0"/>
              <a:t>In principle if we know the true </a:t>
            </a:r>
            <a:r>
              <a:rPr lang="en-US" sz="1800" b="0" dirty="0" smtClean="0"/>
              <a:t>conditional probability distribution </a:t>
            </a:r>
            <a:r>
              <a:rPr lang="en-US" sz="1800" dirty="0" smtClean="0"/>
              <a:t>for our data, we can construct a surface (</a:t>
            </a:r>
            <a:r>
              <a:rPr lang="en-US" sz="1800" b="0" dirty="0" smtClean="0"/>
              <a:t>a decision boundary</a:t>
            </a:r>
            <a:r>
              <a:rPr lang="en-US" sz="1800" dirty="0" smtClean="0"/>
              <a:t>) that guarantees our error rate in classification is minimized </a:t>
            </a:r>
          </a:p>
          <a:p>
            <a:r>
              <a:rPr lang="en-US" sz="1800" dirty="0" smtClean="0"/>
              <a:t>This ideal model is the “</a:t>
            </a:r>
            <a:r>
              <a:rPr lang="en-US" sz="1800" b="0" dirty="0" smtClean="0"/>
              <a:t>Bayes classifier</a:t>
            </a:r>
            <a:r>
              <a:rPr lang="en-US" sz="1800" dirty="0" smtClean="0"/>
              <a:t>” and this boundary is the “</a:t>
            </a:r>
            <a:r>
              <a:rPr lang="en-US" sz="1800" b="0" dirty="0" smtClean="0"/>
              <a:t>Bayes decision boundary</a:t>
            </a:r>
            <a:r>
              <a:rPr lang="en-US" sz="1800" dirty="0" smtClean="0"/>
              <a:t>”</a:t>
            </a:r>
            <a:r>
              <a:rPr lang="en-US" sz="1800" b="0" dirty="0" smtClean="0"/>
              <a:t>  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335926" y="3564294"/>
            <a:ext cx="3434125" cy="3135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523" y="3723114"/>
            <a:ext cx="459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Brief discussion of decision boundaries, visualization of classification models, and a warning about dimensionality!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69" y="4802916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Transition from ML overview!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Any questions / concerns </a:t>
            </a:r>
          </a:p>
          <a:p>
            <a:r>
              <a:rPr lang="en-US" dirty="0" smtClean="0"/>
              <a:t>If people are really bored, someone could ask me to tell a joke right now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Classification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b="0" dirty="0" smtClean="0"/>
              <a:t>quick warmup?</a:t>
            </a:r>
            <a:r>
              <a:rPr lang="en-US" dirty="0" smtClean="0"/>
              <a:t>] Examples </a:t>
            </a:r>
            <a:r>
              <a:rPr lang="en-US" dirty="0"/>
              <a:t>of </a:t>
            </a:r>
            <a:r>
              <a:rPr lang="en-US" dirty="0" smtClean="0"/>
              <a:t>classification problems in materials or molecular science? </a:t>
            </a:r>
            <a:endParaRPr lang="en-US" dirty="0"/>
          </a:p>
          <a:p>
            <a:r>
              <a:rPr lang="en-US" dirty="0" smtClean="0"/>
              <a:t>We will cover two types of classification methods in this class: </a:t>
            </a:r>
          </a:p>
          <a:p>
            <a:pPr lvl="1"/>
            <a:r>
              <a:rPr lang="en-US" dirty="0" smtClean="0"/>
              <a:t>k Nearest Neighbors (often KNN) </a:t>
            </a:r>
          </a:p>
          <a:p>
            <a:pPr lvl="2"/>
            <a:r>
              <a:rPr lang="en-US" dirty="0" smtClean="0"/>
              <a:t>Making a map of parameter space and estimating the class membership based on locality to other members of the class 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Making a mathematic guess about the likelihood of class membership using a simplified mathematical model (the logistic function)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2" y="5999584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(probably) the simplest classification method is k-nearest neighbors (KNN)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KNN classifier works on assigning the probability of membership in a class based on distance to other members in a class</a:t>
            </a:r>
          </a:p>
          <a:p>
            <a:pPr lvl="1"/>
            <a:r>
              <a:rPr lang="en-US" dirty="0" smtClean="0"/>
              <a:t>Simple, right? </a:t>
            </a:r>
          </a:p>
          <a:p>
            <a:pPr lvl="1"/>
            <a:r>
              <a:rPr lang="en-US" dirty="0" smtClean="0"/>
              <a:t>Our selection is based only on K </a:t>
            </a:r>
            <a:r>
              <a:rPr lang="mr-IN" dirty="0" smtClean="0"/>
              <a:t>–</a:t>
            </a:r>
            <a:r>
              <a:rPr lang="en-US" dirty="0" smtClean="0"/>
              <a:t> the number of neighbors we consider </a:t>
            </a:r>
          </a:p>
          <a:p>
            <a:pPr lvl="1"/>
            <a:r>
              <a:rPr lang="en-US" dirty="0" smtClean="0"/>
              <a:t>What are the possible ranges of K? </a:t>
            </a:r>
          </a:p>
          <a:p>
            <a:pPr lvl="1"/>
            <a:r>
              <a:rPr lang="en-US" dirty="0" smtClean="0"/>
              <a:t>The KNN classifier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" y="4619589"/>
            <a:ext cx="8724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note about distances and identifying who is “nearest” 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83999" y="1828801"/>
            <a:ext cx="5010515" cy="457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472" y="2062065"/>
            <a:ext cx="3694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this example, and all others we looked at and discussed you all made a key assumption (</a:t>
            </a:r>
            <a:r>
              <a:rPr lang="en-US" i="1" dirty="0" smtClean="0"/>
              <a:t>without realizing it</a:t>
            </a:r>
            <a:r>
              <a:rPr lang="en-US" dirty="0" smtClean="0"/>
              <a:t>) when you were identifying neighbors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data in each dimension of X should be scaled similarly!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are concerned with relative distances in the parameter space, not absolute distances in the underlying units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Otherwise units, dimensionality, etc. can drastically favor closeness in arbitrary dimensions of X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7114" cy="3236491"/>
          </a:xfrm>
        </p:spPr>
        <p:txBody>
          <a:bodyPr/>
          <a:lstStyle/>
          <a:p>
            <a:r>
              <a:rPr lang="en-US" dirty="0" smtClean="0"/>
              <a:t>You have some computational assessment of various elements. Using a combination of the data, you can see a clear relationship </a:t>
            </a:r>
            <a:r>
              <a:rPr lang="en-US" b="0" dirty="0" smtClean="0"/>
              <a:t>classification</a:t>
            </a:r>
            <a:r>
              <a:rPr lang="en-US" dirty="0" smtClean="0"/>
              <a:t> of the elemental category </a:t>
            </a:r>
          </a:p>
          <a:p>
            <a:r>
              <a:rPr lang="en-US" dirty="0" smtClean="0"/>
              <a:t>How would you use this information to make </a:t>
            </a:r>
            <a:r>
              <a:rPr lang="en-US" b="0" dirty="0" smtClean="0"/>
              <a:t>predictions</a:t>
            </a:r>
            <a:r>
              <a:rPr lang="en-US" dirty="0" smtClean="0"/>
              <a:t> about the classification of other elements?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91" y="4357395"/>
            <a:ext cx="2723749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39" y="1372577"/>
            <a:ext cx="5595293" cy="7981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Illustration of KNN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" y="2170741"/>
            <a:ext cx="5611673" cy="4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K on boundary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1547451"/>
            <a:ext cx="7037925" cy="52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 too big or too small: noise and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8" y="1595535"/>
            <a:ext cx="7381874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K on accuracy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36" y="1733334"/>
            <a:ext cx="5770055" cy="49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Practice with the KNN!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Lets get our hands dirty </a:t>
            </a:r>
          </a:p>
          <a:p>
            <a:r>
              <a:rPr lang="en-US" dirty="0" smtClean="0"/>
              <a:t>The example data we are using come from the paper below</a:t>
            </a:r>
          </a:p>
          <a:p>
            <a:r>
              <a:rPr lang="en-US" dirty="0" smtClean="0"/>
              <a:t>Much of the code comes from the </a:t>
            </a:r>
            <a:r>
              <a:rPr lang="en-US" dirty="0" err="1" smtClean="0"/>
              <a:t>scikit</a:t>
            </a:r>
            <a:r>
              <a:rPr lang="en-US" dirty="0"/>
              <a:t>-learn KNN tutorial (</a:t>
            </a:r>
            <a:r>
              <a:rPr lang="en-US" sz="1100" dirty="0"/>
              <a:t>http://</a:t>
            </a:r>
            <a:r>
              <a:rPr lang="en-US" sz="1100" dirty="0" err="1" smtClean="0"/>
              <a:t>scikit-learn.org</a:t>
            </a:r>
            <a:r>
              <a:rPr lang="en-US" sz="1100" dirty="0" smtClean="0"/>
              <a:t>/stable/tutorial/</a:t>
            </a:r>
            <a:r>
              <a:rPr lang="en-US" sz="1100" dirty="0" err="1" smtClean="0"/>
              <a:t>statistical_inference</a:t>
            </a:r>
            <a:r>
              <a:rPr lang="en-US" sz="1100" dirty="0" smtClean="0"/>
              <a:t>/</a:t>
            </a:r>
            <a:r>
              <a:rPr lang="en-US" sz="1100" dirty="0" err="1" smtClean="0"/>
              <a:t>supervised_learning.html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5" y="4118378"/>
            <a:ext cx="3924045" cy="218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30" y="3872204"/>
            <a:ext cx="3146570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With one partner (14x2!)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Get the W5L1.zip from #</a:t>
            </a:r>
            <a:r>
              <a:rPr lang="en-US" dirty="0" err="1" smtClean="0"/>
              <a:t>dsmcer</a:t>
            </a:r>
            <a:r>
              <a:rPr lang="en-US" dirty="0" smtClean="0"/>
              <a:t> and load it on one computer </a:t>
            </a:r>
            <a:r>
              <a:rPr lang="mr-IN" dirty="0" smtClean="0"/>
              <a:t>–</a:t>
            </a:r>
            <a:r>
              <a:rPr lang="en-US" dirty="0" smtClean="0"/>
              <a:t> it contains two data files and a python notebook </a:t>
            </a:r>
          </a:p>
          <a:p>
            <a:r>
              <a:rPr lang="en-US" dirty="0" smtClean="0"/>
              <a:t>Open the notebook</a:t>
            </a:r>
          </a:p>
          <a:p>
            <a:r>
              <a:rPr lang="en-US" dirty="0" smtClean="0"/>
              <a:t>Follow the instructions </a:t>
            </a:r>
          </a:p>
          <a:p>
            <a:r>
              <a:rPr lang="en-US" dirty="0" smtClean="0"/>
              <a:t>OK?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Classification with the logistic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the data below (ISL Fig 4.1), we are trying to make a guess as to whether someone will default on a loan on the basis of their bank account balance and income level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Key concepts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907064"/>
            <a:ext cx="5829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Classification with the logistic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828800"/>
            <a:ext cx="8197114" cy="4301525"/>
          </a:xfrm>
        </p:spPr>
        <p:txBody>
          <a:bodyPr/>
          <a:lstStyle/>
          <a:p>
            <a:r>
              <a:rPr lang="en-US" dirty="0" smtClean="0"/>
              <a:t>As we said in class (Mon 2/1), performing regression on discrete classes is arbitrary (</a:t>
            </a:r>
            <a:r>
              <a:rPr lang="en-US" b="0" dirty="0" smtClean="0"/>
              <a:t>what are the outputs we assign to Yes/No and why?</a:t>
            </a:r>
            <a:r>
              <a:rPr lang="en-US" dirty="0" smtClean="0"/>
              <a:t>) </a:t>
            </a:r>
          </a:p>
          <a:p>
            <a:r>
              <a:rPr lang="en-US" dirty="0" smtClean="0"/>
              <a:t>One caveat is the binary (two level response). Here we can always use a 0/1 coding! </a:t>
            </a:r>
          </a:p>
          <a:p>
            <a:r>
              <a:rPr lang="en-US" dirty="0" smtClean="0"/>
              <a:t>Lets look at simple regression on this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60" y="4585907"/>
            <a:ext cx="4432040" cy="21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03" y="5844575"/>
            <a:ext cx="3975100" cy="571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Classification with the logistic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9209" y="2006082"/>
            <a:ext cx="5728996" cy="4124243"/>
          </a:xfrm>
        </p:spPr>
        <p:txBody>
          <a:bodyPr/>
          <a:lstStyle/>
          <a:p>
            <a:r>
              <a:rPr lang="en-US" sz="1700" dirty="0" smtClean="0"/>
              <a:t>Fig 4.2 (left) shows us the outcome of simple linear regression using a 0/1 coding for the probability of default (0.0 or 1.0) </a:t>
            </a:r>
          </a:p>
          <a:p>
            <a:r>
              <a:rPr lang="en-US" sz="1700" dirty="0" smtClean="0"/>
              <a:t>What does the model predict for Balance &lt; $500? </a:t>
            </a:r>
          </a:p>
          <a:p>
            <a:endParaRPr lang="en-US" sz="1700" dirty="0" smtClean="0"/>
          </a:p>
          <a:p>
            <a:endParaRPr lang="en-US" sz="1700" dirty="0" smtClean="0"/>
          </a:p>
          <a:p>
            <a:r>
              <a:rPr lang="en-US" sz="1700" dirty="0" smtClean="0"/>
              <a:t>Fig 4.2 (right) shows us the outcome of regression using a different functional form to describe situation where our variables are bounded between 0 and 1 </a:t>
            </a:r>
          </a:p>
          <a:p>
            <a:r>
              <a:rPr lang="en-US" sz="1700" dirty="0" smtClean="0"/>
              <a:t>This is modeled using the </a:t>
            </a:r>
            <a:r>
              <a:rPr lang="en-US" sz="1700" b="0" dirty="0" smtClean="0"/>
              <a:t>logistic function</a:t>
            </a:r>
            <a:r>
              <a:rPr lang="en-US" sz="1700" dirty="0" smtClean="0"/>
              <a:t>, which lets us sensibly answer this question: “</a:t>
            </a:r>
            <a:r>
              <a:rPr lang="en-US" sz="1700" b="0" dirty="0" smtClean="0"/>
              <a:t>what is the probability of default given some balance?</a:t>
            </a:r>
            <a:r>
              <a:rPr lang="en-US" sz="1700" dirty="0" smtClean="0"/>
              <a:t>” </a:t>
            </a:r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4" y="1730667"/>
            <a:ext cx="2817184" cy="2206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41" y="4108111"/>
            <a:ext cx="2916359" cy="22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logistic function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52850" cy="3936287"/>
          </a:xfrm>
        </p:spPr>
        <p:txBody>
          <a:bodyPr/>
          <a:lstStyle/>
          <a:p>
            <a:r>
              <a:rPr lang="en-US" dirty="0" smtClean="0"/>
              <a:t>The logistic equation (4.2) provides a smooth transition between 0 and 1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84" y="3091000"/>
            <a:ext cx="5424390" cy="766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92" y="2575192"/>
            <a:ext cx="5343375" cy="5130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74453" y="2724539"/>
            <a:ext cx="1811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Compare simple linear model and logistic </a:t>
            </a:r>
            <a:r>
              <a:rPr lang="en-US" dirty="0" err="1" smtClean="0"/>
              <a:t>eq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06730" y="3804120"/>
            <a:ext cx="7657471" cy="1345784"/>
            <a:chOff x="1206730" y="3804120"/>
            <a:chExt cx="7657471" cy="13457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6730" y="3804120"/>
              <a:ext cx="5271796" cy="76767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600953" y="3966074"/>
              <a:ext cx="22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 terms of the “odds”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5534" y="4503573"/>
              <a:ext cx="6890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Can anyone define “odds”? If your probability of success is 1 in 5 (0.2) , your odds of success are 1 in 4:  0.2 / (1-.2) = .25 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6812" y="5145185"/>
            <a:ext cx="6351066" cy="1378364"/>
            <a:chOff x="926812" y="5145185"/>
            <a:chExt cx="6351066" cy="13783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812" y="5145185"/>
              <a:ext cx="5551714" cy="79499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95534" y="5877218"/>
              <a:ext cx="56823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Log of the odds is the “logit”, relates the change in log of odds of success w/change in 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36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r>
              <a:rPr lang="en-US" dirty="0" smtClean="0"/>
              <a:t>of key terms/vocab in ML </a:t>
            </a:r>
          </a:p>
          <a:p>
            <a:pPr lvl="1"/>
            <a:r>
              <a:rPr lang="en-US" dirty="0" smtClean="0"/>
              <a:t>Types of learning / modeling</a:t>
            </a:r>
          </a:p>
          <a:p>
            <a:pPr lvl="1"/>
            <a:r>
              <a:rPr lang="en-US" dirty="0" smtClean="0"/>
              <a:t>Different models, different purpose(s) </a:t>
            </a:r>
          </a:p>
          <a:p>
            <a:pPr lvl="1"/>
            <a:r>
              <a:rPr lang="en-US" dirty="0" smtClean="0"/>
              <a:t>Types of data </a:t>
            </a:r>
          </a:p>
          <a:p>
            <a:pPr lvl="1"/>
            <a:r>
              <a:rPr lang="en-US" dirty="0" smtClean="0"/>
              <a:t>Evaluating your models </a:t>
            </a:r>
          </a:p>
          <a:p>
            <a:r>
              <a:rPr lang="en-US" dirty="0" smtClean="0"/>
              <a:t>Classification methods</a:t>
            </a:r>
          </a:p>
          <a:p>
            <a:pPr lvl="1"/>
            <a:r>
              <a:rPr lang="en-US" dirty="0" smtClean="0"/>
              <a:t>KNN + Python practice</a:t>
            </a:r>
          </a:p>
          <a:p>
            <a:pPr lvl="1"/>
            <a:r>
              <a:rPr lang="en-US" dirty="0" smtClean="0"/>
              <a:t>Logistic regression   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628" y="6125439"/>
            <a:ext cx="724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Figures and notation will follow Introduction to Statistical Learning unless otherwise noted; see #</a:t>
            </a:r>
            <a:r>
              <a:rPr lang="en-US" dirty="0" err="1" smtClean="0"/>
              <a:t>dsmcer</a:t>
            </a:r>
            <a:r>
              <a:rPr lang="en-US" dirty="0" smtClean="0"/>
              <a:t> for more info or Google for free pdf of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logistic model a classifier?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776042"/>
          </a:xfrm>
        </p:spPr>
        <p:txBody>
          <a:bodyPr/>
          <a:lstStyle/>
          <a:p>
            <a:r>
              <a:rPr lang="en-US" dirty="0" smtClean="0"/>
              <a:t>Yes! </a:t>
            </a:r>
          </a:p>
          <a:p>
            <a:r>
              <a:rPr lang="en-US" dirty="0" smtClean="0"/>
              <a:t>Given a class situation “e.g., default vs. non-default”, the logistic model can take a set of </a:t>
            </a:r>
            <a:r>
              <a:rPr lang="en-US" b="0" dirty="0" smtClean="0"/>
              <a:t>training data </a:t>
            </a:r>
            <a:r>
              <a:rPr lang="en-US" dirty="0" smtClean="0"/>
              <a:t>and give a function that makes a </a:t>
            </a:r>
            <a:r>
              <a:rPr lang="en-US" b="0" dirty="0" smtClean="0"/>
              <a:t>prediction</a:t>
            </a:r>
            <a:r>
              <a:rPr lang="en-US" dirty="0" smtClean="0"/>
              <a:t> about what class a new or different input would be in </a:t>
            </a:r>
          </a:p>
          <a:p>
            <a:pPr lvl="1"/>
            <a:r>
              <a:rPr lang="en-US" b="0" dirty="0" smtClean="0"/>
              <a:t>P &lt; 0.5 = no default </a:t>
            </a:r>
            <a:r>
              <a:rPr lang="en-US" dirty="0" smtClean="0"/>
              <a:t>vs. </a:t>
            </a:r>
            <a:r>
              <a:rPr lang="en-US" b="0" dirty="0" smtClean="0"/>
              <a:t>P &gt;= 0.5 default </a:t>
            </a:r>
          </a:p>
          <a:p>
            <a:r>
              <a:rPr lang="en-US" dirty="0"/>
              <a:t>We can </a:t>
            </a:r>
            <a:r>
              <a:rPr lang="en-US" dirty="0" smtClean="0"/>
              <a:t>also use </a:t>
            </a:r>
            <a:r>
              <a:rPr lang="en-US" dirty="0"/>
              <a:t>a binary response (e.g., </a:t>
            </a:r>
            <a:r>
              <a:rPr lang="en-US" dirty="0" smtClean="0"/>
              <a:t>0 vs 1) and train a </a:t>
            </a:r>
            <a:r>
              <a:rPr lang="en-US" b="0" dirty="0" smtClean="0"/>
              <a:t>multiple logistic </a:t>
            </a:r>
            <a:r>
              <a:rPr lang="en-US" dirty="0" smtClean="0"/>
              <a:t>model (e.g., many </a:t>
            </a:r>
            <a:r>
              <a:rPr lang="en-US" b="0" dirty="0" smtClean="0"/>
              <a:t>X</a:t>
            </a:r>
            <a:r>
              <a:rPr lang="en-US" b="0" baseline="-25000" dirty="0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could also use </a:t>
            </a:r>
            <a:r>
              <a:rPr lang="en-US" b="0" dirty="0" smtClean="0"/>
              <a:t>multinomial logistic </a:t>
            </a:r>
            <a:r>
              <a:rPr lang="en-US" dirty="0" smtClean="0"/>
              <a:t>models to describe a situation with &gt;2 classes</a:t>
            </a:r>
          </a:p>
        </p:txBody>
      </p:sp>
    </p:spTree>
    <p:extLst>
      <p:ext uri="{BB962C8B-B14F-4D97-AF65-F5344CB8AC3E}">
        <p14:creationId xmlns:p14="http://schemas.microsoft.com/office/powerpoint/2010/main" val="2619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concept of logistic regression </a:t>
            </a:r>
          </a:p>
          <a:p>
            <a:r>
              <a:rPr lang="en-US" sz="2600" dirty="0" smtClean="0"/>
              <a:t>(much more next two weeks on regression!)</a:t>
            </a:r>
            <a:endParaRPr lang="en-US" sz="2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reasons we won’t discuss in detail standard regression models don’t work well on the logistic equation.</a:t>
            </a:r>
          </a:p>
          <a:p>
            <a:r>
              <a:rPr lang="en-US" dirty="0" smtClean="0"/>
              <a:t>But we still need to determine our coefficients: </a:t>
            </a:r>
            <a:r>
              <a:rPr lang="en-US" i="1" dirty="0" smtClean="0">
                <a:latin typeface="symbol" charset="2"/>
              </a:rPr>
              <a:t>b</a:t>
            </a:r>
            <a:r>
              <a:rPr lang="en-US" i="1" baseline="-25000" dirty="0" smtClean="0">
                <a:latin typeface="times new roman" charset="0"/>
              </a:rPr>
              <a:t>i</a:t>
            </a:r>
          </a:p>
          <a:p>
            <a:r>
              <a:rPr lang="en-US" dirty="0" smtClean="0"/>
              <a:t>This is done through a procedure called </a:t>
            </a:r>
            <a:r>
              <a:rPr lang="en-US" b="0" dirty="0" smtClean="0"/>
              <a:t>maximum likelihood estimation</a:t>
            </a:r>
          </a:p>
          <a:p>
            <a:pPr lvl="1"/>
            <a:r>
              <a:rPr lang="en-US" dirty="0" smtClean="0"/>
              <a:t>The basic idea is that we seek to find the set of </a:t>
            </a:r>
            <a:r>
              <a:rPr lang="en-US" i="1" dirty="0" smtClean="0">
                <a:latin typeface="symbol" charset="2"/>
              </a:rPr>
              <a:t>b</a:t>
            </a:r>
            <a:r>
              <a:rPr lang="en-US" i="1" baseline="-25000" dirty="0" smtClean="0">
                <a:latin typeface="times new roman" charset="0"/>
              </a:rPr>
              <a:t>i</a:t>
            </a:r>
            <a:r>
              <a:rPr lang="en-US" i="1" dirty="0" smtClean="0">
                <a:latin typeface="times new roman" charset="0"/>
              </a:rPr>
              <a:t> </a:t>
            </a:r>
            <a:r>
              <a:rPr lang="en-US" dirty="0" smtClean="0"/>
              <a:t>that maximizes the probability of making the correct prediction</a:t>
            </a:r>
          </a:p>
        </p:txBody>
      </p:sp>
    </p:spTree>
    <p:extLst>
      <p:ext uri="{BB962C8B-B14F-4D97-AF65-F5344CB8AC3E}">
        <p14:creationId xmlns:p14="http://schemas.microsoft.com/office/powerpoint/2010/main" val="3221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illustration of MLE</a:t>
            </a:r>
            <a:endParaRPr lang="en-US" sz="2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25332"/>
          </a:xfrm>
        </p:spPr>
        <p:txBody>
          <a:bodyPr/>
          <a:lstStyle/>
          <a:p>
            <a:r>
              <a:rPr lang="en-US" dirty="0" smtClean="0"/>
              <a:t>The likelihood function can be defined in terms of the product of all the probabilities</a:t>
            </a:r>
          </a:p>
          <a:p>
            <a:pPr lvl="1"/>
            <a:r>
              <a:rPr lang="en-US" dirty="0" smtClean="0"/>
              <a:t>In the case of the binary (0 vs 1) scenario: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Recall each probability is defined by our logistic </a:t>
            </a:r>
            <a:r>
              <a:rPr lang="en-US" dirty="0" err="1" smtClean="0"/>
              <a:t>eq</a:t>
            </a:r>
            <a:r>
              <a:rPr lang="en-US" dirty="0" smtClean="0"/>
              <a:t>: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seek the values of </a:t>
            </a:r>
            <a:r>
              <a:rPr lang="en-US" i="1" dirty="0" smtClean="0">
                <a:latin typeface="symbol" charset="2"/>
              </a:rPr>
              <a:t>b</a:t>
            </a:r>
            <a:r>
              <a:rPr lang="en-US" i="1" baseline="-25000" dirty="0" smtClean="0">
                <a:latin typeface="times new roman" charset="0"/>
              </a:rPr>
              <a:t>i</a:t>
            </a:r>
            <a:r>
              <a:rPr lang="en-US" i="1" dirty="0" smtClean="0">
                <a:latin typeface="times new roman" charset="0"/>
              </a:rPr>
              <a:t> </a:t>
            </a:r>
            <a:r>
              <a:rPr lang="en-US" dirty="0" smtClean="0"/>
              <a:t>that maximize 4.5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3100403"/>
            <a:ext cx="7407502" cy="81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299" y="4516017"/>
            <a:ext cx="5832539" cy="8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and implementation in Python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We saw on Monday that there is a python library “</a:t>
            </a:r>
            <a:r>
              <a:rPr lang="en-US" dirty="0" err="1" smtClean="0"/>
              <a:t>sklearn</a:t>
            </a:r>
            <a:r>
              <a:rPr lang="en-US" dirty="0" smtClean="0"/>
              <a:t>” (</a:t>
            </a:r>
            <a:r>
              <a:rPr lang="en-US" dirty="0" err="1" smtClean="0"/>
              <a:t>sci</a:t>
            </a:r>
            <a:r>
              <a:rPr lang="en-US" dirty="0" smtClean="0"/>
              <a:t>-kit learn), that can be used to perform machine learning techniques</a:t>
            </a:r>
          </a:p>
          <a:p>
            <a:pPr lvl="1"/>
            <a:r>
              <a:rPr lang="en-US" dirty="0" smtClean="0"/>
              <a:t>Monday example: KNN </a:t>
            </a:r>
          </a:p>
          <a:p>
            <a:pPr lvl="1"/>
            <a:r>
              <a:rPr lang="en-US" dirty="0" smtClean="0"/>
              <a:t>We will use many other ML methods from </a:t>
            </a:r>
            <a:r>
              <a:rPr lang="en-US" dirty="0" err="1" smtClean="0"/>
              <a:t>sklearn</a:t>
            </a:r>
            <a:r>
              <a:rPr lang="en-US" dirty="0" smtClean="0"/>
              <a:t> this quarter</a:t>
            </a:r>
          </a:p>
          <a:p>
            <a:pPr lvl="1"/>
            <a:r>
              <a:rPr lang="en-US" dirty="0" smtClean="0"/>
              <a:t>Sometimes practice in class, sometimes practice on HW, sometimes example in class notes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70" y="4966236"/>
            <a:ext cx="5971592" cy="189176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and implementation in Python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Recall key elements of our KNN model using </a:t>
            </a:r>
            <a:r>
              <a:rPr lang="en-US" dirty="0" err="1" smtClean="0"/>
              <a:t>sklearn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Logistic regression is similar: </a:t>
            </a:r>
          </a:p>
          <a:p>
            <a:pPr lvl="1"/>
            <a:r>
              <a:rPr lang="en-US" sz="1800" dirty="0" smtClean="0"/>
              <a:t>From </a:t>
            </a:r>
            <a:r>
              <a:rPr lang="en-US" sz="1800" dirty="0" err="1" smtClean="0">
                <a:hlinkClick r:id="rId4"/>
              </a:rPr>
              <a:t>sklearn</a:t>
            </a:r>
            <a:r>
              <a:rPr lang="en-US" sz="1800" dirty="0" smtClean="0">
                <a:hlinkClick r:id="rId4"/>
              </a:rPr>
              <a:t> tutorial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7" y="2731304"/>
            <a:ext cx="9144000" cy="12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quick lit review of an interesting ML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Statistics and Machine Learning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Highlights from Abstract (10,000 foot view) </a:t>
            </a:r>
          </a:p>
          <a:p>
            <a:pPr lvl="1"/>
            <a:r>
              <a:rPr lang="en-US" b="0" u="sng" dirty="0" smtClean="0"/>
              <a:t>Kernel regression </a:t>
            </a:r>
            <a:r>
              <a:rPr lang="en-US" dirty="0" smtClean="0"/>
              <a:t>is used as a rigorous and </a:t>
            </a:r>
            <a:r>
              <a:rPr lang="en-US" b="0" u="sng" dirty="0" smtClean="0"/>
              <a:t>nonparametric</a:t>
            </a:r>
            <a:r>
              <a:rPr lang="en-US" dirty="0" smtClean="0"/>
              <a:t> statistical technique to </a:t>
            </a:r>
            <a:r>
              <a:rPr lang="en-US" b="0" u="sng" dirty="0" smtClean="0"/>
              <a:t>predict properties </a:t>
            </a:r>
            <a:r>
              <a:rPr lang="en-US" dirty="0" smtClean="0"/>
              <a:t>of atomic crystals </a:t>
            </a:r>
          </a:p>
          <a:p>
            <a:pPr lvl="1"/>
            <a:r>
              <a:rPr lang="en-US" dirty="0"/>
              <a:t>The property prediction approach is illustrated by </a:t>
            </a:r>
            <a:r>
              <a:rPr lang="en-US" b="0" u="sng" dirty="0"/>
              <a:t>training models </a:t>
            </a:r>
            <a:r>
              <a:rPr lang="en-US" dirty="0"/>
              <a:t>to predict </a:t>
            </a:r>
            <a:r>
              <a:rPr lang="en-US" b="0" u="sng" dirty="0" smtClean="0"/>
              <a:t>electronic</a:t>
            </a:r>
            <a:r>
              <a:rPr lang="en-US" dirty="0" smtClean="0"/>
              <a:t> properties </a:t>
            </a:r>
            <a:r>
              <a:rPr lang="en-US" dirty="0"/>
              <a:t>of 746 binary metal oxides and </a:t>
            </a:r>
            <a:r>
              <a:rPr lang="en-US" b="0" u="sng" dirty="0" smtClean="0"/>
              <a:t>elastic</a:t>
            </a:r>
            <a:r>
              <a:rPr lang="en-US" dirty="0" smtClean="0"/>
              <a:t> </a:t>
            </a:r>
            <a:r>
              <a:rPr lang="en-US" dirty="0"/>
              <a:t>properties of 1173 crystals </a:t>
            </a:r>
            <a:endParaRPr lang="en-US" dirty="0" smtClean="0"/>
          </a:p>
          <a:p>
            <a:pPr lvl="1"/>
            <a:r>
              <a:rPr lang="en-US" dirty="0"/>
              <a:t>As a first approach to solving the </a:t>
            </a:r>
            <a:r>
              <a:rPr lang="en-US" b="0" u="sng" dirty="0"/>
              <a:t>inverse problem</a:t>
            </a:r>
            <a:r>
              <a:rPr lang="en-US" dirty="0"/>
              <a:t>, an exhaustive </a:t>
            </a:r>
            <a:r>
              <a:rPr lang="en-US" b="0" u="sng" dirty="0"/>
              <a:t>enumeration algorithm </a:t>
            </a:r>
            <a:r>
              <a:rPr lang="en-US" dirty="0"/>
              <a:t>is described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hlinkClick r:id="rId3"/>
              </a:rPr>
              <a:t>recent example </a:t>
            </a:r>
            <a:r>
              <a:rPr lang="en-US" dirty="0" smtClean="0"/>
              <a:t>of ML applied to materials property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030" y="5530160"/>
            <a:ext cx="857339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From Wikipedia: Non-parametric </a:t>
            </a:r>
            <a:r>
              <a:rPr lang="en-US" dirty="0">
                <a:solidFill>
                  <a:schemeClr val="bg1"/>
                </a:solidFill>
              </a:rPr>
              <a:t>models differ from parametric models in that the model structure is not specified a priori but is instead determined from data. The term non-parametric is not meant to imply that such models completely lack parameters but that the number and nature of the parameters are flexible and not fixed in advance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8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0853" y="354577"/>
            <a:ext cx="8184662" cy="991998"/>
          </a:xfrm>
        </p:spPr>
        <p:txBody>
          <a:bodyPr/>
          <a:lstStyle/>
          <a:p>
            <a:r>
              <a:rPr lang="en-US" dirty="0" smtClean="0"/>
              <a:t>Result/Concept: Parsing out your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359275"/>
          </a:xfrm>
        </p:spPr>
        <p:txBody>
          <a:bodyPr/>
          <a:lstStyle/>
          <a:p>
            <a:r>
              <a:rPr lang="en-US" dirty="0" smtClean="0"/>
              <a:t>This paper drew data from the Materials Project using their API.  </a:t>
            </a:r>
          </a:p>
          <a:p>
            <a:pPr lvl="1"/>
            <a:r>
              <a:rPr lang="en-US" b="0" dirty="0" smtClean="0"/>
              <a:t>The data are calculated using DFT [ any questions/concerns? ]</a:t>
            </a:r>
          </a:p>
          <a:p>
            <a:r>
              <a:rPr lang="en-US" dirty="0" smtClean="0"/>
              <a:t>In a regression or ML model data need to be divided into training and validation sets </a:t>
            </a:r>
          </a:p>
          <a:p>
            <a:pPr lvl="1"/>
            <a:r>
              <a:rPr lang="en-US" dirty="0" smtClean="0"/>
              <a:t>Basic principles: if you don’t save some of your data how can you ever </a:t>
            </a:r>
            <a:r>
              <a:rPr lang="en-US" b="0" dirty="0" smtClean="0"/>
              <a:t>quantitatively evaluate </a:t>
            </a:r>
            <a:r>
              <a:rPr lang="en-US" dirty="0" smtClean="0"/>
              <a:t>whether your model is predictive? </a:t>
            </a:r>
          </a:p>
          <a:p>
            <a:pPr lvl="2"/>
            <a:r>
              <a:rPr lang="en-US" dirty="0" smtClean="0"/>
              <a:t>Sometimes training is broken into an additional piece (testing </a:t>
            </a:r>
            <a:r>
              <a:rPr lang="en-US" dirty="0" smtClean="0">
                <a:sym typeface="Wingdings"/>
              </a:rPr>
              <a:t> more later) </a:t>
            </a:r>
          </a:p>
          <a:p>
            <a:pPr lvl="2"/>
            <a:r>
              <a:rPr lang="en-US" dirty="0" smtClean="0">
                <a:sym typeface="Wingdings"/>
              </a:rPr>
              <a:t>Sometimes multiple rounds of training and validation are used  (more later)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02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0853" y="354577"/>
            <a:ext cx="8184662" cy="991998"/>
          </a:xfrm>
        </p:spPr>
        <p:txBody>
          <a:bodyPr/>
          <a:lstStyle/>
          <a:p>
            <a:r>
              <a:rPr lang="en-US" dirty="0" smtClean="0"/>
              <a:t>Result/Concept: Types of methods and assessment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This paper uses a machine learning model called </a:t>
            </a:r>
            <a:r>
              <a:rPr lang="en-US" b="0" u="sng" dirty="0" smtClean="0"/>
              <a:t>kernel ridge regression</a:t>
            </a:r>
            <a:r>
              <a:rPr lang="en-US" dirty="0" smtClean="0"/>
              <a:t>. Much more later.  The basic idea is a regression technique </a:t>
            </a:r>
          </a:p>
          <a:p>
            <a:r>
              <a:rPr lang="en-US" dirty="0" smtClean="0"/>
              <a:t>The </a:t>
            </a:r>
            <a:r>
              <a:rPr lang="en-US" b="0" u="sng" dirty="0" smtClean="0"/>
              <a:t>predictors</a:t>
            </a:r>
            <a:r>
              <a:rPr lang="en-US" dirty="0" smtClean="0"/>
              <a:t> that are used to fit the model include: </a:t>
            </a:r>
          </a:p>
          <a:p>
            <a:pPr lvl="1"/>
            <a:r>
              <a:rPr lang="en-US" dirty="0" smtClean="0"/>
              <a:t>The 3D crystallographic space group of the material </a:t>
            </a:r>
          </a:p>
          <a:p>
            <a:pPr lvl="2"/>
            <a:r>
              <a:rPr lang="en-US" dirty="0" smtClean="0"/>
              <a:t>Example: “</a:t>
            </a:r>
            <a:r>
              <a:rPr lang="en-US" i="1" dirty="0" smtClean="0"/>
              <a:t>P21/c</a:t>
            </a:r>
            <a:r>
              <a:rPr lang="en-US" b="0" dirty="0"/>
              <a:t>, </a:t>
            </a:r>
            <a:r>
              <a:rPr lang="en-US" b="0" dirty="0" smtClean="0"/>
              <a:t>centrosymmetric“ </a:t>
            </a:r>
            <a:r>
              <a:rPr lang="en-US" dirty="0" smtClean="0"/>
              <a:t>How is this coded into a variable? </a:t>
            </a:r>
          </a:p>
          <a:p>
            <a:pPr lvl="1"/>
            <a:r>
              <a:rPr lang="en-US" dirty="0" smtClean="0"/>
              <a:t>Number of atoms of each element in chemical formula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0853" y="354577"/>
            <a:ext cx="8184662" cy="991998"/>
          </a:xfrm>
        </p:spPr>
        <p:txBody>
          <a:bodyPr/>
          <a:lstStyle/>
          <a:p>
            <a:r>
              <a:rPr lang="en-US" dirty="0" smtClean="0"/>
              <a:t>Result/Concept: Validation (electronic properties)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3" y="1820358"/>
            <a:ext cx="7657381" cy="39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2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Concepts: Types </a:t>
            </a:r>
            <a:r>
              <a:rPr lang="en-US" dirty="0" smtClean="0"/>
              <a:t>of learning and purpose of learning </a:t>
            </a:r>
            <a:r>
              <a:rPr lang="en-US" dirty="0"/>
              <a:t>(basic terminology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Differentiating “</a:t>
            </a:r>
            <a:r>
              <a:rPr lang="en-US" sz="2000" b="0" dirty="0" smtClean="0"/>
              <a:t>statistical learning</a:t>
            </a:r>
            <a:r>
              <a:rPr lang="en-US" sz="2000" dirty="0" smtClean="0"/>
              <a:t>” vs “</a:t>
            </a:r>
            <a:r>
              <a:rPr lang="en-US" sz="2000" b="0" dirty="0" smtClean="0"/>
              <a:t>machine learning</a:t>
            </a:r>
            <a:r>
              <a:rPr lang="en-US" sz="2000" dirty="0" smtClean="0"/>
              <a:t>” </a:t>
            </a:r>
          </a:p>
          <a:p>
            <a:endParaRPr lang="en-US" sz="1600" dirty="0" smtClean="0"/>
          </a:p>
          <a:p>
            <a:endParaRPr lang="en-US" sz="2000" dirty="0" smtClean="0"/>
          </a:p>
          <a:p>
            <a:r>
              <a:rPr lang="en-US" sz="2000" dirty="0" smtClean="0"/>
              <a:t>Differentiating “</a:t>
            </a:r>
            <a:r>
              <a:rPr lang="en-US" sz="2000" b="0" dirty="0" smtClean="0"/>
              <a:t>supervised</a:t>
            </a:r>
            <a:r>
              <a:rPr lang="en-US" sz="2000" dirty="0" smtClean="0"/>
              <a:t>” vs “</a:t>
            </a:r>
            <a:r>
              <a:rPr lang="en-US" sz="2000" b="0" dirty="0" smtClean="0"/>
              <a:t>unsupervised</a:t>
            </a:r>
            <a:r>
              <a:rPr lang="en-US" sz="2000" dirty="0" smtClean="0"/>
              <a:t>”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Differentiating “</a:t>
            </a:r>
            <a:r>
              <a:rPr lang="en-US" sz="2000" b="0" dirty="0" smtClean="0"/>
              <a:t>prediction</a:t>
            </a:r>
            <a:r>
              <a:rPr lang="en-US" sz="2000" dirty="0" smtClean="0"/>
              <a:t>” vs “</a:t>
            </a:r>
            <a:r>
              <a:rPr lang="en-US" sz="2000" b="0" dirty="0" smtClean="0"/>
              <a:t>inference</a:t>
            </a:r>
            <a:r>
              <a:rPr lang="en-US" sz="2000" dirty="0" smtClean="0"/>
              <a:t>” </a:t>
            </a:r>
          </a:p>
          <a:p>
            <a:endParaRPr lang="en-US" sz="20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0853" y="354577"/>
            <a:ext cx="8184662" cy="991998"/>
          </a:xfrm>
        </p:spPr>
        <p:txBody>
          <a:bodyPr/>
          <a:lstStyle/>
          <a:p>
            <a:r>
              <a:rPr lang="en-US" dirty="0" smtClean="0"/>
              <a:t>Result/Concept: Validation (elastic properties)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5" y="1613085"/>
            <a:ext cx="8305800" cy="52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0853" y="354577"/>
            <a:ext cx="8184662" cy="991998"/>
          </a:xfrm>
        </p:spPr>
        <p:txBody>
          <a:bodyPr/>
          <a:lstStyle/>
          <a:p>
            <a:r>
              <a:rPr lang="en-US" dirty="0" smtClean="0"/>
              <a:t>Result/Concept: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ML algorithm the authors chose permits a process called “exhaustive enumeration”  (</a:t>
            </a:r>
            <a:r>
              <a:rPr lang="en-US" b="0" i="1" dirty="0" smtClean="0"/>
              <a:t>just like it sounds</a:t>
            </a:r>
            <a:r>
              <a:rPr lang="en-US" dirty="0" smtClean="0"/>
              <a:t>) on a reasonable time scale </a:t>
            </a:r>
          </a:p>
          <a:p>
            <a:r>
              <a:rPr lang="en-US" dirty="0" smtClean="0"/>
              <a:t>The authors used this property to carry out something called </a:t>
            </a:r>
            <a:r>
              <a:rPr lang="en-US" b="0" i="1" dirty="0" smtClean="0"/>
              <a:t>inverse design </a:t>
            </a:r>
            <a:endParaRPr lang="en-US" dirty="0" smtClean="0"/>
          </a:p>
          <a:p>
            <a:pPr lvl="1"/>
            <a:r>
              <a:rPr lang="en-US" dirty="0" smtClean="0"/>
              <a:t>Why does this matter in materials / chemicals science?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5" y="4187467"/>
            <a:ext cx="5981700" cy="257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0853" y="354577"/>
            <a:ext cx="8184662" cy="991998"/>
          </a:xfrm>
        </p:spPr>
        <p:txBody>
          <a:bodyPr/>
          <a:lstStyle/>
          <a:p>
            <a:r>
              <a:rPr lang="en-US" dirty="0" smtClean="0"/>
              <a:t>Result/Concept: Reproducibility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78428"/>
            <a:ext cx="6066454" cy="3932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886" y="5780314"/>
            <a:ext cx="400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see the outstanding SI of this paper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concepts about supervised learning (basic terminology)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In supervised learning we assume there is a functional form that can describe our output vector (</a:t>
            </a:r>
            <a:r>
              <a:rPr lang="en-US" sz="2000" b="0" dirty="0" smtClean="0"/>
              <a:t>Y</a:t>
            </a:r>
            <a:r>
              <a:rPr lang="en-US" sz="2000" dirty="0" smtClean="0"/>
              <a:t>) given some input vector (</a:t>
            </a:r>
            <a:r>
              <a:rPr lang="en-US" sz="2000" b="0" dirty="0" smtClean="0"/>
              <a:t>X</a:t>
            </a:r>
            <a:r>
              <a:rPr lang="en-US" sz="2000" dirty="0" smtClean="0"/>
              <a:t>)</a:t>
            </a:r>
            <a:endParaRPr lang="en-US" sz="2000" b="0" dirty="0" smtClean="0"/>
          </a:p>
          <a:p>
            <a:endParaRPr lang="en-US" sz="2000" dirty="0"/>
          </a:p>
          <a:p>
            <a:r>
              <a:rPr lang="en-US" sz="2000" dirty="0" smtClean="0"/>
              <a:t>We are concerned with estimating a function that can predict an output given a certain set of inputs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There are </a:t>
            </a:r>
            <a:r>
              <a:rPr lang="en-US" sz="2000" b="0" dirty="0" smtClean="0"/>
              <a:t>two limits</a:t>
            </a:r>
            <a:r>
              <a:rPr lang="en-US" sz="2000" dirty="0" smtClean="0"/>
              <a:t> to the error in our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259" y="3641836"/>
            <a:ext cx="5472547" cy="52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24" y="2397725"/>
            <a:ext cx="5016242" cy="469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59" y="4936924"/>
            <a:ext cx="5123207" cy="9737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902" y="6148873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“E()” is the expectation value or average squared error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concepts about supervised learning (functional form)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Some models have a defined functional form over the entire range of input values (</a:t>
            </a:r>
            <a:r>
              <a:rPr lang="en-US" sz="2000" b="0" dirty="0" smtClean="0"/>
              <a:t>parametric modeling</a:t>
            </a:r>
            <a:r>
              <a:rPr lang="en-US" sz="2000" dirty="0" smtClean="0"/>
              <a:t>) </a:t>
            </a:r>
          </a:p>
          <a:p>
            <a:pPr lvl="1"/>
            <a:r>
              <a:rPr lang="en-US" sz="1400" dirty="0" smtClean="0"/>
              <a:t>We assume a functional form (</a:t>
            </a:r>
            <a:r>
              <a:rPr lang="en-US" sz="1400" b="0" dirty="0" smtClean="0"/>
              <a:t>parameters</a:t>
            </a:r>
            <a:r>
              <a:rPr lang="en-US" sz="1400" dirty="0"/>
              <a:t> </a:t>
            </a:r>
            <a:r>
              <a:rPr lang="en-US" sz="1400" b="0" dirty="0" smtClean="0"/>
              <a:t>or coefficients</a:t>
            </a:r>
            <a:r>
              <a:rPr lang="en-US" sz="1400" dirty="0" smtClean="0"/>
              <a:t>)</a:t>
            </a:r>
            <a:r>
              <a:rPr lang="en-US" sz="1400" b="0" dirty="0" smtClean="0"/>
              <a:t> </a:t>
            </a:r>
          </a:p>
          <a:p>
            <a:pPr lvl="1"/>
            <a:r>
              <a:rPr lang="en-US" sz="1400" dirty="0" smtClean="0"/>
              <a:t>We determine the parameters by minimizing the error between the model and reality for some subset of our data (</a:t>
            </a:r>
            <a:r>
              <a:rPr lang="en-US" sz="1400" b="0" dirty="0" smtClean="0"/>
              <a:t>fitting or training</a:t>
            </a:r>
            <a:r>
              <a:rPr lang="en-US" sz="1400" dirty="0" smtClean="0"/>
              <a:t>) </a:t>
            </a:r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r>
              <a:rPr lang="en-US" sz="1800" dirty="0" smtClean="0"/>
              <a:t>Some models do not assume a defined functional form </a:t>
            </a:r>
            <a:r>
              <a:rPr lang="mr-IN" sz="1800" dirty="0" smtClean="0"/>
              <a:t>–</a:t>
            </a:r>
            <a:r>
              <a:rPr lang="en-US" sz="1800" dirty="0" smtClean="0"/>
              <a:t> the goal is just to get as close as possible to the data (</a:t>
            </a:r>
            <a:r>
              <a:rPr lang="en-US" sz="1800" b="0" dirty="0" smtClean="0"/>
              <a:t>non-parametric modeling</a:t>
            </a:r>
            <a:r>
              <a:rPr lang="en-US" sz="1800" dirty="0" smtClean="0"/>
              <a:t>) </a:t>
            </a:r>
          </a:p>
          <a:p>
            <a:pPr lvl="1"/>
            <a:r>
              <a:rPr lang="en-US" sz="1400" dirty="0" smtClean="0"/>
              <a:t>There is still a model fitting procedure; the model still has some information content that is determined from your data </a:t>
            </a:r>
          </a:p>
          <a:p>
            <a:endParaRPr lang="en-US" sz="2200" dirty="0" smtClean="0"/>
          </a:p>
          <a:p>
            <a:r>
              <a:rPr lang="en-US" sz="1800" dirty="0" smtClean="0"/>
              <a:t>In parametric modeling you risk </a:t>
            </a:r>
            <a:r>
              <a:rPr lang="en-US" sz="1800" b="0" dirty="0" smtClean="0"/>
              <a:t>overfitting </a:t>
            </a:r>
            <a:r>
              <a:rPr lang="en-US" sz="1800" dirty="0" smtClean="0"/>
              <a:t>especially with </a:t>
            </a:r>
            <a:r>
              <a:rPr lang="en-US" sz="1800" b="0" dirty="0" smtClean="0"/>
              <a:t>noisy data</a:t>
            </a:r>
            <a:r>
              <a:rPr lang="en-US" sz="1800" dirty="0" smtClean="0"/>
              <a:t>.  In non-parametric models you require much larger training data sets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19" y="3297156"/>
            <a:ext cx="5366449" cy="3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concepts about supervised learning (I/O type )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16002"/>
          </a:xfrm>
        </p:spPr>
        <p:txBody>
          <a:bodyPr/>
          <a:lstStyle/>
          <a:p>
            <a:r>
              <a:rPr lang="en-US" dirty="0" smtClean="0"/>
              <a:t>In supervised learning, some models deal with the prediction of a numerical output given some inputs: </a:t>
            </a:r>
            <a:r>
              <a:rPr lang="en-US" b="0" dirty="0" smtClean="0"/>
              <a:t>regression problems</a:t>
            </a:r>
            <a:r>
              <a:rPr lang="en-US" dirty="0" smtClean="0"/>
              <a:t> </a:t>
            </a:r>
          </a:p>
          <a:p>
            <a:pPr lvl="1"/>
            <a:r>
              <a:rPr lang="en-US" sz="1800" dirty="0" smtClean="0"/>
              <a:t>See if you can come up w/an example of where regression would be useful in materials / energy science </a:t>
            </a:r>
            <a:endParaRPr lang="en-US" sz="2000" dirty="0" smtClean="0"/>
          </a:p>
          <a:p>
            <a:r>
              <a:rPr lang="en-US" dirty="0" smtClean="0"/>
              <a:t>On the other hand, some models deal with the prediction of whether some object (defined by </a:t>
            </a:r>
            <a:r>
              <a:rPr lang="en-US" b="0" dirty="0" smtClean="0"/>
              <a:t>X</a:t>
            </a:r>
            <a:r>
              <a:rPr lang="en-US" dirty="0" smtClean="0"/>
              <a:t>) is a member of a certain group (</a:t>
            </a:r>
            <a:r>
              <a:rPr lang="en-US" b="0" dirty="0" smtClean="0"/>
              <a:t>or class</a:t>
            </a:r>
            <a:r>
              <a:rPr lang="en-US" dirty="0" smtClean="0"/>
              <a:t>):  </a:t>
            </a:r>
            <a:r>
              <a:rPr lang="en-US" b="0" dirty="0" smtClean="0"/>
              <a:t>classification problems </a:t>
            </a:r>
          </a:p>
          <a:p>
            <a:pPr lvl="1"/>
            <a:r>
              <a:rPr lang="en-US" sz="1800" dirty="0"/>
              <a:t>See if you can come up w/an example of where </a:t>
            </a:r>
            <a:r>
              <a:rPr lang="en-US" sz="1800" dirty="0" smtClean="0"/>
              <a:t>classification would </a:t>
            </a:r>
            <a:r>
              <a:rPr lang="en-US" sz="1800" dirty="0"/>
              <a:t>be useful in </a:t>
            </a:r>
            <a:r>
              <a:rPr lang="en-US" sz="1800" dirty="0" smtClean="0"/>
              <a:t>a problem related to social science</a:t>
            </a:r>
          </a:p>
          <a:p>
            <a:pPr lvl="1"/>
            <a:r>
              <a:rPr lang="en-US" sz="1800" dirty="0" smtClean="0"/>
              <a:t>Some methods (</a:t>
            </a:r>
            <a:r>
              <a:rPr lang="en-US" sz="1800" b="0" dirty="0" smtClean="0"/>
              <a:t>e.g., KNN</a:t>
            </a:r>
            <a:r>
              <a:rPr lang="en-US" sz="1800" dirty="0" smtClean="0"/>
              <a:t>) can be used for regression purposes and classification purposes! Weird!  </a:t>
            </a:r>
            <a:endParaRPr lang="en-US" sz="1800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86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Concepts about flexibility and interpretability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0" y="1744824"/>
            <a:ext cx="6701821" cy="42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Data: Types of data and 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Supervised learning problems </a:t>
            </a:r>
            <a:r>
              <a:rPr lang="en-US" b="0" dirty="0" smtClean="0"/>
              <a:t>always</a:t>
            </a:r>
            <a:r>
              <a:rPr lang="en-US" dirty="0" smtClean="0"/>
              <a:t> require a set of data that must be used to </a:t>
            </a:r>
            <a:r>
              <a:rPr lang="en-US" b="0" dirty="0" smtClean="0"/>
              <a:t>train</a:t>
            </a:r>
            <a:r>
              <a:rPr lang="en-US" dirty="0" smtClean="0"/>
              <a:t> your model </a:t>
            </a:r>
          </a:p>
          <a:p>
            <a:pPr lvl="1"/>
            <a:r>
              <a:rPr lang="en-US" dirty="0" smtClean="0"/>
              <a:t>Remember: model training means we are finding the minimum error between our predicted outputs and measured outputs (</a:t>
            </a:r>
            <a:r>
              <a:rPr lang="en-US" b="0" dirty="0" err="1" smtClean="0"/>
              <a:t>Ŷ</a:t>
            </a:r>
            <a:r>
              <a:rPr lang="en-US" b="0" dirty="0" smtClean="0"/>
              <a:t> vs Y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We always want to know how our model is doing “out in the real world” on some data that the training process was blind to (</a:t>
            </a:r>
            <a:r>
              <a:rPr lang="en-US" b="0" dirty="0" smtClean="0"/>
              <a:t>validation</a:t>
            </a:r>
            <a:r>
              <a:rPr lang="en-US" dirty="0" smtClean="0"/>
              <a:t>) </a:t>
            </a:r>
          </a:p>
          <a:p>
            <a:r>
              <a:rPr lang="en-US" dirty="0" smtClean="0"/>
              <a:t>Do unsupervised learning models need training and validation sets?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6639</TotalTime>
  <Words>2370</Words>
  <Application>Microsoft Macintosh PowerPoint</Application>
  <PresentationFormat>On-screen Show (4:3)</PresentationFormat>
  <Paragraphs>230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Calibri</vt:lpstr>
      <vt:lpstr>Encode Sans Normal Black</vt:lpstr>
      <vt:lpstr>Lucida Grande</vt:lpstr>
      <vt:lpstr>Mangal</vt:lpstr>
      <vt:lpstr>Open Sans</vt:lpstr>
      <vt:lpstr>Open Sans Light</vt:lpstr>
      <vt:lpstr>symbol</vt:lpstr>
      <vt:lpstr>times new roman</vt:lpstr>
      <vt:lpstr>Uni Sans Regular</vt:lpstr>
      <vt:lpstr>Wingdings</vt:lpstr>
      <vt:lpstr>Arial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David A Beck</cp:lastModifiedBy>
  <cp:revision>227</cp:revision>
  <cp:lastPrinted>2016-02-10T20:19:12Z</cp:lastPrinted>
  <dcterms:created xsi:type="dcterms:W3CDTF">2014-10-14T00:51:43Z</dcterms:created>
  <dcterms:modified xsi:type="dcterms:W3CDTF">2018-02-08T16:52:29Z</dcterms:modified>
</cp:coreProperties>
</file>